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58" r:id="rId2"/>
    <p:sldMasterId id="2147483666" r:id="rId3"/>
    <p:sldMasterId id="2147483674" r:id="rId4"/>
    <p:sldMasterId id="2147483691" r:id="rId5"/>
    <p:sldMasterId id="2147483694" r:id="rId6"/>
    <p:sldMasterId id="2147483697" r:id="rId7"/>
  </p:sldMasterIdLst>
  <p:notesMasterIdLst>
    <p:notesMasterId r:id="rId21"/>
  </p:notesMasterIdLst>
  <p:sldIdLst>
    <p:sldId id="256" r:id="rId8"/>
    <p:sldId id="327" r:id="rId9"/>
    <p:sldId id="345" r:id="rId10"/>
    <p:sldId id="346" r:id="rId11"/>
    <p:sldId id="347" r:id="rId12"/>
    <p:sldId id="348" r:id="rId13"/>
    <p:sldId id="349" r:id="rId14"/>
    <p:sldId id="358" r:id="rId15"/>
    <p:sldId id="352" r:id="rId16"/>
    <p:sldId id="353" r:id="rId17"/>
    <p:sldId id="359" r:id="rId18"/>
    <p:sldId id="360" r:id="rId19"/>
    <p:sldId id="344" r:id="rId2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800080"/>
    <a:srgbClr val="990099"/>
    <a:srgbClr val="00CCFF"/>
    <a:srgbClr val="993366"/>
    <a:srgbClr val="26B8B8"/>
    <a:srgbClr val="760076"/>
    <a:srgbClr val="600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32" autoAdjust="0"/>
    <p:restoredTop sz="86320" autoAdjust="0"/>
  </p:normalViewPr>
  <p:slideViewPr>
    <p:cSldViewPr>
      <p:cViewPr>
        <p:scale>
          <a:sx n="100" d="100"/>
          <a:sy n="100" d="100"/>
        </p:scale>
        <p:origin x="-432" y="10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15D32-2076-4105-B283-740261C3E7D7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35F26-5FA2-4B5F-A08D-1EE406C322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4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2759-5059-47D1-BE99-B9A4833573DA}" type="datetime1">
              <a:rPr lang="en-US" smtClean="0"/>
              <a:t>11/10/2014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88715B9-6775-44A8-86FD-BAB2D6DBEB5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8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CD22-117F-412A-806D-FCBC0E5C44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044DEDF-10C7-4B61-A76A-DBE1D783D6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5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025B-D323-46DB-AE8B-3DD6CC207A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A082D229-68B7-47F5-92F7-B026727C594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47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4055-598E-4E97-962F-7480EC1563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3BCEA0-CBEE-4B36-9059-F8FFBD1EC9C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621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025B-D323-46DB-AE8B-3DD6CC207A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82D229-68B7-47F5-92F7-B026727C594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2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4055-598E-4E97-962F-7480EC1563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3BCEA0-CBEE-4B36-9059-F8FFBD1EC9C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751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8A9B-C7CD-47C2-934B-01638F5AA5BE}" type="datetime1">
              <a:rPr lang="en-US" smtClean="0"/>
              <a:t>11/10/2014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88715B9-6775-44A8-86FD-BAB2D6DBEB5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5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38C9-1C3F-48E1-BF4B-A76BF5423207}" type="datetime1">
              <a:rPr lang="en-US" smtClean="0"/>
              <a:t>11/10/2014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F46A9FE8-93BD-4806-8CC9-A44C97ADF79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9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34AB-E95B-4460-8FCD-8A82BBA2127D}" type="datetime1">
              <a:rPr lang="en-US" smtClean="0"/>
              <a:t>11/10/2014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F46A9FE8-93BD-4806-8CC9-A44C97ADF79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5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025B-D323-46DB-AE8B-3DD6CC207AD5}" type="datetime1">
              <a:rPr lang="en-US" smtClean="0"/>
              <a:t>11/10/2014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A082D229-68B7-47F5-92F7-B026727C594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2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4055-598E-4E97-962F-7480EC1563E7}" type="datetime1">
              <a:rPr lang="en-US" smtClean="0"/>
              <a:t>11/10/2014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663BCEA0-CBEE-4B36-9059-F8FFBD1EC9C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49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18E0-F5FC-49E6-9478-0A6868AD35CE}" type="datetime1">
              <a:rPr lang="en-US" smtClean="0"/>
              <a:t>11/10/2014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044DEDF-10C7-4B61-A76A-DBE1D783D6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5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CD22-117F-412A-806D-FCBC0E5C44AD}" type="datetime1">
              <a:rPr lang="en-US" smtClean="0"/>
              <a:t>11/10/2014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044DEDF-10C7-4B61-A76A-DBE1D783D6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0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18E0-F5FC-49E6-9478-0A6868AD35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044DEDF-10C7-4B61-A76A-DBE1D783D6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6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3CFE7-F81A-4BAC-8C92-9722E0246A0B}" type="datetime1">
              <a:rPr lang="en-US" smtClean="0"/>
              <a:t>11/10/2014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715B9-6775-44A8-86FD-BAB2D6DBEB51}" type="slidenum">
              <a:rPr lang="en-US" smtClean="0"/>
              <a:t>‹Nº›</a:t>
            </a:fld>
            <a:endParaRPr lang="en-US"/>
          </a:p>
        </p:txBody>
      </p:sp>
      <p:pic>
        <p:nvPicPr>
          <p:cNvPr id="1026" name="Picture 2" descr="C:\Users\mfernandez\AppData\Local\Microsoft\Windows\Temporary Internet Files\Content.Outlook\ETVXNPUX\portada (3)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7"/>
          <a:stretch/>
        </p:blipFill>
        <p:spPr bwMode="auto">
          <a:xfrm>
            <a:off x="-1" y="0"/>
            <a:ext cx="9190057" cy="69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74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D3DDF-52E3-46A3-9D70-9FFB36947280}" type="datetime1">
              <a:rPr lang="en-US" smtClean="0"/>
              <a:t>11/10/2014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A9FE8-93BD-4806-8CC9-A44C97ADF79F}" type="slidenum">
              <a:rPr lang="en-US" smtClean="0"/>
              <a:t>‹Nº›</a:t>
            </a:fld>
            <a:endParaRPr lang="en-US"/>
          </a:p>
        </p:txBody>
      </p:sp>
      <p:pic>
        <p:nvPicPr>
          <p:cNvPr id="4098" name="Picture 2" descr="C:\Users\mfernandez\AppData\Local\Microsoft\Windows\Temporary Internet Files\Content.Outlook\ETVXNPUX\Contenidos02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06"/>
          <a:stretch/>
        </p:blipFill>
        <p:spPr bwMode="auto">
          <a:xfrm>
            <a:off x="-2" y="20069"/>
            <a:ext cx="9144000" cy="155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fernandez\AppData\Local\Microsoft\Windows\Temporary Internet Files\Content.Outlook\ETVXNPUX\Contenidos02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7"/>
          <a:stretch/>
        </p:blipFill>
        <p:spPr bwMode="auto">
          <a:xfrm>
            <a:off x="-36513" y="6178795"/>
            <a:ext cx="9180000" cy="67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1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5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FF210-34D2-47D4-8D59-95B305EADFC1}" type="datetime1">
              <a:rPr lang="en-US" smtClean="0"/>
              <a:t>11/10/2014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082D229-68B7-47F5-92F7-B026727C594B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5122" name="Picture 2" descr="C:\Users\mfernandez\AppData\Local\Microsoft\Windows\Temporary Internet Files\Content.Outlook\ETVXNPUX\Contenidos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06"/>
          <a:stretch/>
        </p:blipFill>
        <p:spPr bwMode="auto">
          <a:xfrm>
            <a:off x="-2380" y="4"/>
            <a:ext cx="9144000" cy="137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fernandez\AppData\Local\Microsoft\Windows\Temporary Internet Files\Content.Outlook\ETVXNPUX\Contenidos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60"/>
          <a:stretch/>
        </p:blipFill>
        <p:spPr bwMode="auto">
          <a:xfrm>
            <a:off x="7785" y="6566908"/>
            <a:ext cx="9144000" cy="28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33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054B5-BBE6-4FD0-B75C-6FD5D01948BD}" type="datetime1">
              <a:rPr lang="en-US" smtClean="0"/>
              <a:t>11/10/2014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4DEDF-10C7-4B61-A76A-DBE1D783D65A}" type="slidenum">
              <a:rPr lang="en-US" smtClean="0"/>
              <a:t>‹Nº›</a:t>
            </a:fld>
            <a:endParaRPr lang="en-US"/>
          </a:p>
        </p:txBody>
      </p:sp>
      <p:pic>
        <p:nvPicPr>
          <p:cNvPr id="6146" name="Picture 2" descr="C:\Users\mfernandez\AppData\Local\Microsoft\Windows\Temporary Internet Files\Content.Outlook\ETVXNPUX\Descanso-01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77" y="17512"/>
            <a:ext cx="9170577" cy="68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17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1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054B5-BBE6-4FD0-B75C-6FD5D01948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4DEDF-10C7-4B61-A76A-DBE1D783D6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 descr="C:\Users\mfernandez\AppData\Local\Microsoft\Windows\Temporary Internet Files\Content.Outlook\ETVXNPUX\Descanso-01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77" y="17512"/>
            <a:ext cx="9170577" cy="68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3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FF210-34D2-47D4-8D59-95B305EADF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082D229-68B7-47F5-92F7-B026727C594B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5122" name="Picture 2" descr="C:\Users\mfernandez\AppData\Local\Microsoft\Windows\Temporary Internet Files\Content.Outlook\ETVXNPUX\Contenidos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06"/>
          <a:stretch/>
        </p:blipFill>
        <p:spPr bwMode="auto">
          <a:xfrm>
            <a:off x="-2380" y="4"/>
            <a:ext cx="9144000" cy="137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fernandez\AppData\Local\Microsoft\Windows\Temporary Internet Files\Content.Outlook\ETVXNPUX\Contenidos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60"/>
          <a:stretch/>
        </p:blipFill>
        <p:spPr bwMode="auto">
          <a:xfrm>
            <a:off x="7785" y="6566908"/>
            <a:ext cx="9144000" cy="28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84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FF210-34D2-47D4-8D59-95B305EADF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082D229-68B7-47F5-92F7-B026727C594B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5122" name="Picture 2" descr="C:\Users\mfernandez\AppData\Local\Microsoft\Windows\Temporary Internet Files\Content.Outlook\ETVXNPUX\Contenidos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06"/>
          <a:stretch/>
        </p:blipFill>
        <p:spPr bwMode="auto">
          <a:xfrm>
            <a:off x="-2380" y="4"/>
            <a:ext cx="9144000" cy="137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fernandez\AppData\Local\Microsoft\Windows\Temporary Internet Files\Content.Outlook\ETVXNPUX\Contenidos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60"/>
          <a:stretch/>
        </p:blipFill>
        <p:spPr bwMode="auto">
          <a:xfrm>
            <a:off x="7785" y="6566908"/>
            <a:ext cx="9144000" cy="28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17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t.gob.mx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15B9-6775-44A8-86FD-BAB2D6DBEB51}" type="slidenum">
              <a:rPr lang="en-US" smtClean="0"/>
              <a:t>1</a:t>
            </a:fld>
            <a:endParaRPr lang="en-US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167658" y="692696"/>
            <a:ext cx="597634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</a:rPr>
              <a:t>CFDI </a:t>
            </a:r>
            <a:r>
              <a:rPr lang="es-ES_tradnl" sz="2000" dirty="0">
                <a:solidFill>
                  <a:schemeClr val="tx2">
                    <a:lumMod val="75000"/>
                  </a:schemeClr>
                </a:solidFill>
              </a:rPr>
              <a:t>POR ENAJENACION DE VEHICULOS USADOS POR PERSONAS FISICAS SIN ACTIVIDAD EMPRESARIAL O EN REGIMEN DE </a:t>
            </a: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</a:rPr>
              <a:t>INCORPORACIÓN</a:t>
            </a:r>
            <a:r>
              <a:rPr lang="es-ES_tradnl" sz="2400" b="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ES_tradnl" sz="24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000" b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_tradnl" sz="2000" b="0" dirty="0">
                <a:solidFill>
                  <a:schemeClr val="tx2">
                    <a:lumMod val="75000"/>
                  </a:schemeClr>
                </a:solidFill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76598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CEA0-CBEE-4B36-9059-F8FFBD1EC9C5}" type="slidenum">
              <a:rPr lang="es-MX" smtClean="0"/>
              <a:pPr/>
              <a:t>10</a:t>
            </a:fld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1" r="42240" b="34890"/>
          <a:stretch/>
        </p:blipFill>
        <p:spPr bwMode="auto">
          <a:xfrm>
            <a:off x="107504" y="1412776"/>
            <a:ext cx="892899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283968" y="2276872"/>
            <a:ext cx="4536430" cy="1296143"/>
          </a:xfrm>
          <a:prstGeom prst="rect">
            <a:avLst/>
          </a:prstGeom>
          <a:solidFill>
            <a:srgbClr val="009999"/>
          </a:solidFill>
          <a:ln w="190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600" b="1" cap="small" dirty="0" smtClean="0">
                <a:solidFill>
                  <a:srgbClr val="800080"/>
                </a:solidFill>
              </a:rPr>
              <a:t>Importante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s-MX" dirty="0" smtClean="0">
                <a:solidFill>
                  <a:srgbClr val="800080"/>
                </a:solidFill>
              </a:rPr>
              <a:t>Al seleccionar la opción </a:t>
            </a:r>
            <a:r>
              <a:rPr lang="es-MX" b="1" dirty="0" smtClean="0">
                <a:solidFill>
                  <a:srgbClr val="800080"/>
                </a:solidFill>
              </a:rPr>
              <a:t>Si</a:t>
            </a:r>
            <a:r>
              <a:rPr lang="es-MX" dirty="0" smtClean="0">
                <a:solidFill>
                  <a:srgbClr val="800080"/>
                </a:solidFill>
              </a:rPr>
              <a:t>, el RFC sirve para cualquier trámite fiscal.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s-MX" dirty="0" smtClean="0">
                <a:solidFill>
                  <a:srgbClr val="800080"/>
                </a:solidFill>
              </a:rPr>
              <a:t>Al seleccionar la opción </a:t>
            </a:r>
            <a:r>
              <a:rPr lang="es-MX" b="1" dirty="0" smtClean="0">
                <a:solidFill>
                  <a:schemeClr val="tx1"/>
                </a:solidFill>
              </a:rPr>
              <a:t>No</a:t>
            </a:r>
            <a:r>
              <a:rPr lang="es-MX" dirty="0" smtClean="0">
                <a:solidFill>
                  <a:srgbClr val="800080"/>
                </a:solidFill>
              </a:rPr>
              <a:t>, con el RFC no se puede presentar pagos provisionales, solicitar devoluciones, ni emitir comprobantes fiscales.</a:t>
            </a:r>
            <a:endParaRPr lang="es-MX" dirty="0">
              <a:solidFill>
                <a:srgbClr val="800080"/>
              </a:solidFill>
            </a:endParaRPr>
          </a:p>
        </p:txBody>
      </p:sp>
      <p:sp>
        <p:nvSpPr>
          <p:cNvPr id="8" name="7 Marco"/>
          <p:cNvSpPr/>
          <p:nvPr/>
        </p:nvSpPr>
        <p:spPr>
          <a:xfrm>
            <a:off x="7648706" y="3717032"/>
            <a:ext cx="1099758" cy="432047"/>
          </a:xfrm>
          <a:prstGeom prst="frame">
            <a:avLst>
              <a:gd name="adj1" fmla="val 15522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8 Llamada con línea 2 (borde y barra de énfasis)"/>
          <p:cNvSpPr/>
          <p:nvPr/>
        </p:nvSpPr>
        <p:spPr>
          <a:xfrm>
            <a:off x="4644008" y="4556720"/>
            <a:ext cx="1584176" cy="504056"/>
          </a:xfrm>
          <a:prstGeom prst="accentBorderCallout2">
            <a:avLst>
              <a:gd name="adj1" fmla="val 26309"/>
              <a:gd name="adj2" fmla="val 109213"/>
              <a:gd name="adj3" fmla="val 26309"/>
              <a:gd name="adj4" fmla="val 174733"/>
              <a:gd name="adj5" fmla="val -78356"/>
              <a:gd name="adj6" fmla="val 203458"/>
            </a:avLst>
          </a:prstGeom>
          <a:solidFill>
            <a:srgbClr val="990099"/>
          </a:solidFill>
          <a:ln w="190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latin typeface="Arial Narrow" pitchFamily="34" charset="0"/>
              </a:rPr>
              <a:t>Seleccione la casilla </a:t>
            </a:r>
            <a:r>
              <a:rPr lang="es-MX" sz="1400" dirty="0" smtClean="0">
                <a:solidFill>
                  <a:srgbClr val="009999"/>
                </a:solidFill>
                <a:latin typeface="Arial Narrow" pitchFamily="34" charset="0"/>
              </a:rPr>
              <a:t>No</a:t>
            </a:r>
            <a:endParaRPr lang="es-MX" sz="1400" dirty="0">
              <a:solidFill>
                <a:srgbClr val="009999"/>
              </a:solidFill>
              <a:latin typeface="Arial Narrow" pitchFamily="34" charset="0"/>
            </a:endParaRPr>
          </a:p>
        </p:txBody>
      </p:sp>
      <p:sp>
        <p:nvSpPr>
          <p:cNvPr id="11" name="10 Llamada con línea 1 (borde y barra de énfasis)"/>
          <p:cNvSpPr/>
          <p:nvPr/>
        </p:nvSpPr>
        <p:spPr>
          <a:xfrm>
            <a:off x="3059832" y="5652080"/>
            <a:ext cx="2664296" cy="513223"/>
          </a:xfrm>
          <a:prstGeom prst="accentBorderCallout1">
            <a:avLst>
              <a:gd name="adj1" fmla="val 51577"/>
              <a:gd name="adj2" fmla="val 103250"/>
              <a:gd name="adj3" fmla="val 51705"/>
              <a:gd name="adj4" fmla="val 142668"/>
            </a:avLst>
          </a:prstGeom>
          <a:solidFill>
            <a:srgbClr val="990099"/>
          </a:solidFill>
          <a:ln w="190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bg1"/>
                </a:solidFill>
                <a:latin typeface="Arial Narrow" pitchFamily="34" charset="0"/>
              </a:rPr>
              <a:t>Para confirmar los datos de ingresos, seleccione </a:t>
            </a:r>
            <a:r>
              <a:rPr lang="es-MX" sz="1400" dirty="0" smtClean="0">
                <a:solidFill>
                  <a:srgbClr val="009999"/>
                </a:solidFill>
                <a:latin typeface="Arial Narrow" pitchFamily="34" charset="0"/>
              </a:rPr>
              <a:t>Continuar</a:t>
            </a:r>
            <a:endParaRPr lang="es-MX" sz="1400" dirty="0">
              <a:solidFill>
                <a:srgbClr val="009999"/>
              </a:solidFill>
              <a:latin typeface="Arial Narrow" pitchFamily="34" charset="0"/>
            </a:endParaRPr>
          </a:p>
        </p:txBody>
      </p:sp>
      <p:sp>
        <p:nvSpPr>
          <p:cNvPr id="12" name="11 Marco"/>
          <p:cNvSpPr/>
          <p:nvPr/>
        </p:nvSpPr>
        <p:spPr>
          <a:xfrm>
            <a:off x="6804248" y="5692666"/>
            <a:ext cx="900137" cy="400629"/>
          </a:xfrm>
          <a:prstGeom prst="frame">
            <a:avLst>
              <a:gd name="adj1" fmla="val 1664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0" name="9 Marco"/>
          <p:cNvSpPr/>
          <p:nvPr/>
        </p:nvSpPr>
        <p:spPr>
          <a:xfrm>
            <a:off x="6506579" y="4509120"/>
            <a:ext cx="2097869" cy="400629"/>
          </a:xfrm>
          <a:prstGeom prst="frame">
            <a:avLst>
              <a:gd name="adj1" fmla="val 2377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3" name="12 Llamada con línea 2 (borde y barra de énfasis)"/>
          <p:cNvSpPr/>
          <p:nvPr/>
        </p:nvSpPr>
        <p:spPr>
          <a:xfrm>
            <a:off x="3491880" y="3999623"/>
            <a:ext cx="1584176" cy="504056"/>
          </a:xfrm>
          <a:prstGeom prst="accentBorderCallout2">
            <a:avLst>
              <a:gd name="adj1" fmla="val 26309"/>
              <a:gd name="adj2" fmla="val 109213"/>
              <a:gd name="adj3" fmla="val 26309"/>
              <a:gd name="adj4" fmla="val 174733"/>
              <a:gd name="adj5" fmla="val 101162"/>
              <a:gd name="adj6" fmla="val 209470"/>
            </a:avLst>
          </a:prstGeom>
          <a:solidFill>
            <a:srgbClr val="990099"/>
          </a:solidFill>
          <a:ln w="190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latin typeface="Arial Narrow" pitchFamily="34" charset="0"/>
              </a:rPr>
              <a:t>Seleccione </a:t>
            </a:r>
            <a:r>
              <a:rPr lang="es-MX" sz="1400" dirty="0" smtClean="0">
                <a:solidFill>
                  <a:srgbClr val="009999"/>
                </a:solidFill>
                <a:latin typeface="Arial Narrow" pitchFamily="34" charset="0"/>
              </a:rPr>
              <a:t>México</a:t>
            </a:r>
            <a:endParaRPr lang="es-MX" sz="1400" dirty="0">
              <a:solidFill>
                <a:srgbClr val="009999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75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25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75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75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11" grpId="0" animBg="1"/>
      <p:bldP spid="11" grpId="1" animBg="1"/>
      <p:bldP spid="12" grpId="0" animBg="1"/>
      <p:bldP spid="10" grpId="0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CEA0-CBEE-4B36-9059-F8FFBD1EC9C5}" type="slidenum">
              <a:rPr lang="es-MX" smtClean="0"/>
              <a:pPr/>
              <a:t>11</a:t>
            </a:fld>
            <a:endParaRPr lang="es-MX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9" r="17407" b="1766"/>
          <a:stretch/>
        </p:blipFill>
        <p:spPr bwMode="auto">
          <a:xfrm>
            <a:off x="467544" y="1268760"/>
            <a:ext cx="7992888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907704" y="3573015"/>
            <a:ext cx="5760640" cy="432048"/>
          </a:xfrm>
          <a:prstGeom prst="rect">
            <a:avLst/>
          </a:prstGeom>
          <a:solidFill>
            <a:srgbClr val="990099"/>
          </a:solidFill>
          <a:ln w="190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 smtClean="0"/>
              <a:t>Se despliega la </a:t>
            </a:r>
            <a:r>
              <a:rPr lang="es-MX" cap="small" dirty="0" smtClean="0"/>
              <a:t>Solicitud de inscripción al registro federal de contribuyentes, </a:t>
            </a:r>
            <a:r>
              <a:rPr lang="es-MX" dirty="0" smtClean="0"/>
              <a:t>donde se muestran los datos siguientes:</a:t>
            </a:r>
            <a:endParaRPr lang="es-MX" dirty="0"/>
          </a:p>
        </p:txBody>
      </p:sp>
      <p:sp>
        <p:nvSpPr>
          <p:cNvPr id="7" name="6 Llamada rectangular"/>
          <p:cNvSpPr/>
          <p:nvPr/>
        </p:nvSpPr>
        <p:spPr>
          <a:xfrm>
            <a:off x="4525888" y="1772816"/>
            <a:ext cx="2998441" cy="432048"/>
          </a:xfrm>
          <a:prstGeom prst="wedgeRectCallout">
            <a:avLst>
              <a:gd name="adj1" fmla="val -45826"/>
              <a:gd name="adj2" fmla="val 116751"/>
            </a:avLst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Arial Narrow" pitchFamily="34" charset="0"/>
              </a:rPr>
              <a:t>Información correspondiente a los Datos de Identidad</a:t>
            </a:r>
            <a:endParaRPr lang="es-MX" sz="1400" dirty="0">
              <a:solidFill>
                <a:srgbClr val="00CCFF"/>
              </a:solidFill>
              <a:latin typeface="Arial Narrow" pitchFamily="34" charset="0"/>
            </a:endParaRPr>
          </a:p>
        </p:txBody>
      </p:sp>
      <p:sp>
        <p:nvSpPr>
          <p:cNvPr id="8" name="7 Llamada rectangular"/>
          <p:cNvSpPr/>
          <p:nvPr/>
        </p:nvSpPr>
        <p:spPr>
          <a:xfrm>
            <a:off x="683568" y="2417218"/>
            <a:ext cx="3168352" cy="432048"/>
          </a:xfrm>
          <a:prstGeom prst="wedgeRectCallout">
            <a:avLst>
              <a:gd name="adj1" fmla="val -1633"/>
              <a:gd name="adj2" fmla="val 143207"/>
            </a:avLst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Arial Narrow" pitchFamily="34" charset="0"/>
              </a:rPr>
              <a:t>Inscripción de Persona Física sin actividad económica</a:t>
            </a:r>
            <a:endParaRPr lang="es-MX" sz="1400" dirty="0">
              <a:solidFill>
                <a:srgbClr val="00CCFF"/>
              </a:solidFill>
              <a:latin typeface="Arial Narrow" pitchFamily="34" charset="0"/>
            </a:endParaRPr>
          </a:p>
        </p:txBody>
      </p:sp>
      <p:sp>
        <p:nvSpPr>
          <p:cNvPr id="9" name="8 Llamada rectangular"/>
          <p:cNvSpPr/>
          <p:nvPr/>
        </p:nvSpPr>
        <p:spPr>
          <a:xfrm>
            <a:off x="4932039" y="3125663"/>
            <a:ext cx="3168353" cy="432048"/>
          </a:xfrm>
          <a:prstGeom prst="wedgeRectCallout">
            <a:avLst>
              <a:gd name="adj1" fmla="val -45826"/>
              <a:gd name="adj2" fmla="val 156435"/>
            </a:avLst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Arial Narrow" pitchFamily="34" charset="0"/>
              </a:rPr>
              <a:t>Información del Domicilio Fiscal de la Persona Física</a:t>
            </a:r>
            <a:endParaRPr lang="es-MX" sz="1400" dirty="0">
              <a:solidFill>
                <a:srgbClr val="00CCFF"/>
              </a:solidFill>
              <a:latin typeface="Arial Narrow" pitchFamily="34" charset="0"/>
            </a:endParaRPr>
          </a:p>
        </p:txBody>
      </p:sp>
      <p:sp>
        <p:nvSpPr>
          <p:cNvPr id="10" name="9 Llamada rectangular"/>
          <p:cNvSpPr/>
          <p:nvPr/>
        </p:nvSpPr>
        <p:spPr>
          <a:xfrm>
            <a:off x="323528" y="3717032"/>
            <a:ext cx="2448272" cy="432048"/>
          </a:xfrm>
          <a:prstGeom prst="wedgeRectCallout">
            <a:avLst>
              <a:gd name="adj1" fmla="val 34141"/>
              <a:gd name="adj2" fmla="val 147616"/>
            </a:avLst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Arial Narrow" pitchFamily="34" charset="0"/>
              </a:rPr>
              <a:t>Régimen sin obligaciones fiscales</a:t>
            </a:r>
            <a:endParaRPr lang="es-MX" sz="1400" dirty="0">
              <a:solidFill>
                <a:srgbClr val="00CCFF"/>
              </a:solidFill>
              <a:latin typeface="Arial Narrow" pitchFamily="34" charset="0"/>
            </a:endParaRPr>
          </a:p>
        </p:txBody>
      </p:sp>
      <p:sp>
        <p:nvSpPr>
          <p:cNvPr id="11" name="10 Marco"/>
          <p:cNvSpPr/>
          <p:nvPr/>
        </p:nvSpPr>
        <p:spPr>
          <a:xfrm>
            <a:off x="6660232" y="6165304"/>
            <a:ext cx="702332" cy="144015"/>
          </a:xfrm>
          <a:prstGeom prst="frame">
            <a:avLst>
              <a:gd name="adj1" fmla="val 0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2" name="11 Llamada con línea 1 (borde y barra de énfasis)"/>
          <p:cNvSpPr/>
          <p:nvPr/>
        </p:nvSpPr>
        <p:spPr>
          <a:xfrm>
            <a:off x="2555776" y="5980699"/>
            <a:ext cx="2952328" cy="513223"/>
          </a:xfrm>
          <a:prstGeom prst="accentBorderCallout1">
            <a:avLst>
              <a:gd name="adj1" fmla="val 51577"/>
              <a:gd name="adj2" fmla="val 103250"/>
              <a:gd name="adj3" fmla="val 51705"/>
              <a:gd name="adj4" fmla="val 136215"/>
            </a:avLst>
          </a:prstGeom>
          <a:solidFill>
            <a:srgbClr val="990099"/>
          </a:solidFill>
          <a:ln w="190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bg1"/>
                </a:solidFill>
                <a:latin typeface="Arial Narrow" pitchFamily="34" charset="0"/>
              </a:rPr>
              <a:t>Una vez de acuerdo con la Información presentada, seleccione  </a:t>
            </a:r>
            <a:r>
              <a:rPr lang="es-MX" sz="1400" dirty="0" smtClean="0">
                <a:solidFill>
                  <a:srgbClr val="009999"/>
                </a:solidFill>
                <a:latin typeface="Arial Narrow" pitchFamily="34" charset="0"/>
              </a:rPr>
              <a:t>Continuar</a:t>
            </a:r>
            <a:endParaRPr lang="es-MX" sz="1400" dirty="0">
              <a:solidFill>
                <a:srgbClr val="009999"/>
              </a:solidFill>
              <a:latin typeface="Arial Narrow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506169" y="5327519"/>
            <a:ext cx="2880320" cy="307777"/>
          </a:xfrm>
          <a:prstGeom prst="rect">
            <a:avLst/>
          </a:prstGeom>
          <a:solidFill>
            <a:srgbClr val="990099"/>
          </a:solidFill>
          <a:ln w="190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En caso contrario seleccione </a:t>
            </a:r>
            <a:r>
              <a:rPr lang="es-MX" dirty="0">
                <a:solidFill>
                  <a:srgbClr val="009999"/>
                </a:solidFill>
              </a:rPr>
              <a:t>Cancelar</a:t>
            </a:r>
          </a:p>
        </p:txBody>
      </p:sp>
      <p:sp>
        <p:nvSpPr>
          <p:cNvPr id="14" name="13 Marco"/>
          <p:cNvSpPr/>
          <p:nvPr/>
        </p:nvSpPr>
        <p:spPr>
          <a:xfrm>
            <a:off x="7524329" y="6165301"/>
            <a:ext cx="720080" cy="144018"/>
          </a:xfrm>
          <a:prstGeom prst="frame">
            <a:avLst>
              <a:gd name="adj1" fmla="val 0"/>
            </a:avLst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0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750"/>
                            </p:stCondLst>
                            <p:childTnLst>
                              <p:par>
                                <p:cTn id="9" presetID="14" presetClass="exit" presetSubtype="1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000"/>
                            </p:stCondLst>
                            <p:childTnLst>
                              <p:par>
                                <p:cTn id="53" presetID="2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8250"/>
                            </p:stCondLst>
                            <p:childTnLst>
                              <p:par>
                                <p:cTn id="57" presetID="16" presetClass="exit" presetSubtype="2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3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500"/>
                            </p:stCondLst>
                            <p:childTnLst>
                              <p:par>
                                <p:cTn id="69" presetID="16" presetClass="exit" presetSubtype="2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775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CEA0-CBEE-4B36-9059-F8FFBD1EC9C5}" type="slidenum">
              <a:rPr lang="es-MX" smtClean="0"/>
              <a:pPr/>
              <a:t>12</a:t>
            </a:fld>
            <a:endParaRPr lang="es-MX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2" t="17058" r="14276" b="23047"/>
          <a:stretch/>
        </p:blipFill>
        <p:spPr bwMode="auto">
          <a:xfrm>
            <a:off x="176859" y="1340768"/>
            <a:ext cx="878762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Llamada con línea 2 (barra de énfasis)"/>
          <p:cNvSpPr/>
          <p:nvPr/>
        </p:nvSpPr>
        <p:spPr>
          <a:xfrm>
            <a:off x="4266430" y="3645024"/>
            <a:ext cx="2447131" cy="576064"/>
          </a:xfrm>
          <a:prstGeom prst="accentCallout2">
            <a:avLst>
              <a:gd name="adj1" fmla="val 17097"/>
              <a:gd name="adj2" fmla="val -7861"/>
              <a:gd name="adj3" fmla="val 15443"/>
              <a:gd name="adj4" fmla="val -49021"/>
              <a:gd name="adj5" fmla="val -79302"/>
              <a:gd name="adj6" fmla="val -49166"/>
            </a:avLst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latin typeface="Arial Narrow" pitchFamily="34" charset="0"/>
              </a:rPr>
              <a:t>En la </a:t>
            </a:r>
            <a:r>
              <a:rPr lang="es-MX" sz="1400" b="1" dirty="0" smtClean="0">
                <a:latin typeface="Arial Narrow" pitchFamily="34" charset="0"/>
              </a:rPr>
              <a:t>Cedula de Identificación Fiscal</a:t>
            </a:r>
            <a:r>
              <a:rPr lang="es-MX" sz="1400" dirty="0" smtClean="0">
                <a:latin typeface="Arial Narrow" pitchFamily="34" charset="0"/>
              </a:rPr>
              <a:t> aparece el </a:t>
            </a:r>
            <a:r>
              <a:rPr lang="es-MX" sz="1400" b="1" dirty="0" smtClean="0">
                <a:solidFill>
                  <a:srgbClr val="009999"/>
                </a:solidFill>
                <a:latin typeface="Arial Narrow" pitchFamily="34" charset="0"/>
              </a:rPr>
              <a:t>RFC</a:t>
            </a:r>
            <a:endParaRPr lang="es-MX" sz="1400" b="1" dirty="0">
              <a:solidFill>
                <a:srgbClr val="009999"/>
              </a:solidFill>
              <a:latin typeface="Arial Narrow" pitchFamily="34" charset="0"/>
            </a:endParaRPr>
          </a:p>
        </p:txBody>
      </p:sp>
      <p:sp>
        <p:nvSpPr>
          <p:cNvPr id="7" name="6 Marco"/>
          <p:cNvSpPr/>
          <p:nvPr/>
        </p:nvSpPr>
        <p:spPr>
          <a:xfrm>
            <a:off x="900732" y="1844824"/>
            <a:ext cx="3384376" cy="1368152"/>
          </a:xfrm>
          <a:prstGeom prst="frame">
            <a:avLst>
              <a:gd name="adj1" fmla="val 2646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35696" y="4941168"/>
            <a:ext cx="5832648" cy="540061"/>
          </a:xfrm>
          <a:prstGeom prst="rect">
            <a:avLst/>
          </a:prstGeom>
          <a:solidFill>
            <a:srgbClr val="990099"/>
          </a:solidFill>
          <a:ln w="190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 smtClean="0"/>
              <a:t>Se debe generar la impresión y envío al cliente del RFC obtenido; utilizando el RFC para la generación del CFDI por enajenación del vehículo.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0400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15B9-6775-44A8-86FD-BAB2D6DBEB51}" type="slidenum">
              <a:rPr lang="en-US" smtClean="0"/>
              <a:t>13</a:t>
            </a:fld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588224" y="1196752"/>
            <a:ext cx="2089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ES_tradnl" sz="3600" dirty="0">
                <a:latin typeface="Verdana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47187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D229-68B7-47F5-92F7-B026727C594B}" type="slidenum">
              <a:rPr lang="en-US" smtClean="0"/>
              <a:t>2</a:t>
            </a:fld>
            <a:endParaRPr lang="en-US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57200" y="1628800"/>
            <a:ext cx="8229600" cy="39604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Con el fin de brindar un mejor servicio a nuestro asegurado y estar en posibilidad de cumplir con la obligación fiscal,  se le apoyara para la obtención del RFC, para lo cual necesitamos reunir los siguientes requisitos:</a:t>
            </a:r>
          </a:p>
          <a:p>
            <a:pPr marL="0" indent="0">
              <a:buFont typeface="Arial" pitchFamily="34" charset="0"/>
              <a:buNone/>
            </a:pPr>
            <a:endParaRPr lang="es-MX" sz="20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s-MX" sz="16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Nombre</a:t>
            </a:r>
          </a:p>
          <a:p>
            <a:pPr marL="857250" lvl="1" indent="-457200">
              <a:buFont typeface="+mj-lt"/>
              <a:buAutoNum type="arabicPeriod"/>
            </a:pPr>
            <a:r>
              <a:rPr lang="es-MX" sz="16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CURP</a:t>
            </a:r>
          </a:p>
          <a:p>
            <a:pPr marL="857250" lvl="1" indent="-457200">
              <a:buFont typeface="+mj-lt"/>
              <a:buAutoNum type="arabicPeriod"/>
            </a:pPr>
            <a:r>
              <a:rPr lang="es-MX" sz="16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Domicilio </a:t>
            </a:r>
          </a:p>
          <a:p>
            <a:pPr marL="857250" lvl="1" indent="-457200">
              <a:buFont typeface="+mj-lt"/>
              <a:buAutoNum type="arabicPeriod"/>
            </a:pPr>
            <a:r>
              <a:rPr lang="es-MX" sz="16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Actividad preponderante	</a:t>
            </a:r>
          </a:p>
          <a:p>
            <a:pPr marL="0" indent="0">
              <a:buFont typeface="Arial" pitchFamily="34" charset="0"/>
              <a:buNone/>
            </a:pPr>
            <a:endParaRPr lang="es-MX" sz="2000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es-MX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Ingresar a la página </a:t>
            </a:r>
            <a:r>
              <a:rPr lang="es-MX" sz="2000" dirty="0" smtClean="0">
                <a:latin typeface="Meiryo" pitchFamily="34" charset="-128"/>
                <a:ea typeface="Meiryo" pitchFamily="34" charset="-128"/>
                <a:cs typeface="Meiryo" pitchFamily="34" charset="-128"/>
                <a:hlinkClick r:id="rId2"/>
              </a:rPr>
              <a:t>www.sat.gob.mx</a:t>
            </a:r>
            <a:r>
              <a:rPr lang="es-MX" sz="2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y seguir los siguientes pasos:</a:t>
            </a:r>
          </a:p>
          <a:p>
            <a:pPr marL="0" indent="0">
              <a:buFont typeface="Arial" pitchFamily="34" charset="0"/>
              <a:buNone/>
            </a:pPr>
            <a:endParaRPr lang="es-MX" sz="2000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 smtClean="0"/>
              <a:t>INSCRIPCIÓN DE PF ANTE EL RFC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13436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CEA0-CBEE-4B36-9059-F8FFBD1EC9C5}" type="slidenum">
              <a:rPr lang="es-MX" smtClean="0"/>
              <a:pPr/>
              <a:t>3</a:t>
            </a:fld>
            <a:endParaRPr lang="es-MX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64096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Llamada rectangular"/>
          <p:cNvSpPr/>
          <p:nvPr/>
        </p:nvSpPr>
        <p:spPr>
          <a:xfrm>
            <a:off x="1115616" y="1268760"/>
            <a:ext cx="3168352" cy="329607"/>
          </a:xfrm>
          <a:prstGeom prst="wedgeRectCallout">
            <a:avLst>
              <a:gd name="adj1" fmla="val -39513"/>
              <a:gd name="adj2" fmla="val 164567"/>
            </a:avLst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Arial Narrow" pitchFamily="34" charset="0"/>
              </a:rPr>
              <a:t>Ingrese al portal del SAT: </a:t>
            </a:r>
            <a:r>
              <a:rPr lang="es-MX" sz="1400" dirty="0" smtClean="0">
                <a:solidFill>
                  <a:srgbClr val="009999"/>
                </a:solidFill>
                <a:latin typeface="Arial Narrow" pitchFamily="34" charset="0"/>
              </a:rPr>
              <a:t>www.sat.gob.mx</a:t>
            </a:r>
            <a:endParaRPr lang="es-MX" sz="1400" dirty="0">
              <a:solidFill>
                <a:srgbClr val="009999"/>
              </a:solidFill>
              <a:latin typeface="Arial Narrow" pitchFamily="34" charset="0"/>
            </a:endParaRPr>
          </a:p>
        </p:txBody>
      </p:sp>
      <p:sp>
        <p:nvSpPr>
          <p:cNvPr id="8" name="7 Marco"/>
          <p:cNvSpPr/>
          <p:nvPr/>
        </p:nvSpPr>
        <p:spPr>
          <a:xfrm>
            <a:off x="1763688" y="2924944"/>
            <a:ext cx="648072" cy="288032"/>
          </a:xfrm>
          <a:prstGeom prst="frame">
            <a:avLst>
              <a:gd name="adj1" fmla="val 21675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" name="8 Llamada con línea 1 (borde y barra de énfasis)"/>
          <p:cNvSpPr/>
          <p:nvPr/>
        </p:nvSpPr>
        <p:spPr>
          <a:xfrm>
            <a:off x="3995936" y="1808820"/>
            <a:ext cx="2448272" cy="324036"/>
          </a:xfrm>
          <a:prstGeom prst="accentBorderCallout1">
            <a:avLst>
              <a:gd name="adj1" fmla="val 18750"/>
              <a:gd name="adj2" fmla="val -8333"/>
              <a:gd name="adj3" fmla="val 382933"/>
              <a:gd name="adj4" fmla="val -64399"/>
            </a:avLst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Arial Narrow" pitchFamily="34" charset="0"/>
              </a:rPr>
              <a:t>Seleccione la opción de </a:t>
            </a:r>
            <a:r>
              <a:rPr lang="es-MX" sz="1400" dirty="0" smtClean="0">
                <a:solidFill>
                  <a:srgbClr val="009999"/>
                </a:solidFill>
                <a:latin typeface="Arial Narrow" pitchFamily="34" charset="0"/>
              </a:rPr>
              <a:t>Trámites</a:t>
            </a:r>
            <a:endParaRPr lang="es-MX" sz="1400" dirty="0">
              <a:solidFill>
                <a:srgbClr val="009999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82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0"/>
    </mc:Choice>
    <mc:Fallback xmlns="">
      <p:transition spd="slow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75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CEA0-CBEE-4B36-9059-F8FFBD1EC9C5}" type="slidenum">
              <a:rPr lang="es-MX" smtClean="0"/>
              <a:pPr/>
              <a:t>4</a:t>
            </a:fld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1" r="23886" b="2919"/>
          <a:stretch/>
        </p:blipFill>
        <p:spPr bwMode="auto">
          <a:xfrm>
            <a:off x="251521" y="1364011"/>
            <a:ext cx="871296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o"/>
          <p:cNvSpPr/>
          <p:nvPr/>
        </p:nvSpPr>
        <p:spPr>
          <a:xfrm>
            <a:off x="326629" y="3284983"/>
            <a:ext cx="1152128" cy="219075"/>
          </a:xfrm>
          <a:prstGeom prst="frame">
            <a:avLst>
              <a:gd name="adj1" fmla="val 0"/>
            </a:avLst>
          </a:prstGeom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5 Llamada con línea 1 (borde y barra de énfasis)"/>
          <p:cNvSpPr/>
          <p:nvPr/>
        </p:nvSpPr>
        <p:spPr>
          <a:xfrm>
            <a:off x="2483768" y="2060848"/>
            <a:ext cx="2592288" cy="288031"/>
          </a:xfrm>
          <a:prstGeom prst="accentBorderCallout1">
            <a:avLst>
              <a:gd name="adj1" fmla="val 18750"/>
              <a:gd name="adj2" fmla="val -3924"/>
              <a:gd name="adj3" fmla="val 416803"/>
              <a:gd name="adj4" fmla="val -61602"/>
            </a:avLst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Arial Narrow" pitchFamily="34" charset="0"/>
              </a:rPr>
              <a:t>Ingrese en la pestaña </a:t>
            </a:r>
            <a:r>
              <a:rPr lang="es-MX" sz="14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MX" sz="1400" dirty="0" smtClean="0">
                <a:solidFill>
                  <a:srgbClr val="009999"/>
                </a:solidFill>
                <a:latin typeface="Arial Narrow" pitchFamily="34" charset="0"/>
              </a:rPr>
              <a:t>RFC</a:t>
            </a:r>
            <a:endParaRPr lang="es-MX" sz="1400" dirty="0">
              <a:solidFill>
                <a:srgbClr val="009999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42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CEA0-CBEE-4B36-9059-F8FFBD1EC9C5}" type="slidenum">
              <a:rPr lang="es-MX" smtClean="0"/>
              <a:pPr/>
              <a:t>5</a:t>
            </a:fld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3" r="24085" b="4396"/>
          <a:stretch/>
        </p:blipFill>
        <p:spPr bwMode="auto">
          <a:xfrm>
            <a:off x="179513" y="1340768"/>
            <a:ext cx="871296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o"/>
          <p:cNvSpPr/>
          <p:nvPr/>
        </p:nvSpPr>
        <p:spPr>
          <a:xfrm>
            <a:off x="251520" y="2420888"/>
            <a:ext cx="1152128" cy="216024"/>
          </a:xfrm>
          <a:prstGeom prst="frame">
            <a:avLst>
              <a:gd name="adj1" fmla="val 0"/>
            </a:avLst>
          </a:prstGeom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6" name="5 Llamada con línea 1 (borde y barra de énfasis)"/>
          <p:cNvSpPr/>
          <p:nvPr/>
        </p:nvSpPr>
        <p:spPr>
          <a:xfrm>
            <a:off x="2627784" y="2015530"/>
            <a:ext cx="2016224" cy="288032"/>
          </a:xfrm>
          <a:prstGeom prst="accentBorderCallout1">
            <a:avLst>
              <a:gd name="adj1" fmla="val 15443"/>
              <a:gd name="adj2" fmla="val -4554"/>
              <a:gd name="adj3" fmla="val 181945"/>
              <a:gd name="adj4" fmla="val -61009"/>
            </a:avLst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Arial Narrow" pitchFamily="34" charset="0"/>
              </a:rPr>
              <a:t>Ingresa en </a:t>
            </a:r>
            <a:r>
              <a:rPr lang="es-MX" sz="1400" dirty="0" smtClean="0">
                <a:solidFill>
                  <a:srgbClr val="009999"/>
                </a:solidFill>
                <a:latin typeface="Arial Narrow" pitchFamily="34" charset="0"/>
              </a:rPr>
              <a:t>Inscripción</a:t>
            </a:r>
            <a:endParaRPr lang="es-MX" sz="1400" dirty="0">
              <a:solidFill>
                <a:srgbClr val="009999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1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CEA0-CBEE-4B36-9059-F8FFBD1EC9C5}" type="slidenum">
              <a:rPr lang="es-MX" smtClean="0"/>
              <a:pPr/>
              <a:t>6</a:t>
            </a:fld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8" r="24085" b="4121"/>
          <a:stretch/>
        </p:blipFill>
        <p:spPr bwMode="auto">
          <a:xfrm>
            <a:off x="179513" y="1435954"/>
            <a:ext cx="878497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edio marco"/>
          <p:cNvSpPr/>
          <p:nvPr/>
        </p:nvSpPr>
        <p:spPr>
          <a:xfrm rot="10800000">
            <a:off x="323528" y="2717118"/>
            <a:ext cx="1152128" cy="279834"/>
          </a:xfrm>
          <a:prstGeom prst="halfFrame">
            <a:avLst>
              <a:gd name="adj1" fmla="val 16366"/>
              <a:gd name="adj2" fmla="val 1993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127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5 Llamada con línea 1 (borde y barra de énfasis)"/>
          <p:cNvSpPr/>
          <p:nvPr/>
        </p:nvSpPr>
        <p:spPr>
          <a:xfrm>
            <a:off x="2915816" y="2130624"/>
            <a:ext cx="2448272" cy="278228"/>
          </a:xfrm>
          <a:prstGeom prst="accentBorderCallout1">
            <a:avLst>
              <a:gd name="adj1" fmla="val 15327"/>
              <a:gd name="adj2" fmla="val -3556"/>
              <a:gd name="adj3" fmla="val 247539"/>
              <a:gd name="adj4" fmla="val -59083"/>
            </a:avLst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Arial Narrow" pitchFamily="34" charset="0"/>
              </a:rPr>
              <a:t>Seleccione la opción </a:t>
            </a:r>
            <a:r>
              <a:rPr lang="es-MX" sz="1400" dirty="0">
                <a:solidFill>
                  <a:srgbClr val="009999"/>
                </a:solidFill>
                <a:latin typeface="Arial Narrow" pitchFamily="34" charset="0"/>
              </a:rPr>
              <a:t>C</a:t>
            </a:r>
            <a:r>
              <a:rPr lang="es-MX" sz="1400" dirty="0" smtClean="0">
                <a:solidFill>
                  <a:srgbClr val="009999"/>
                </a:solidFill>
                <a:latin typeface="Arial Narrow" pitchFamily="34" charset="0"/>
              </a:rPr>
              <a:t>on CURP</a:t>
            </a:r>
            <a:endParaRPr lang="es-MX" sz="1400" dirty="0">
              <a:solidFill>
                <a:srgbClr val="009999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77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CEA0-CBEE-4B36-9059-F8FFBD1EC9C5}" type="slidenum">
              <a:rPr lang="es-MX" smtClean="0"/>
              <a:pPr/>
              <a:t>7</a:t>
            </a:fld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2" r="18302" b="1099"/>
          <a:stretch/>
        </p:blipFill>
        <p:spPr bwMode="auto">
          <a:xfrm>
            <a:off x="179512" y="1340768"/>
            <a:ext cx="878497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o"/>
          <p:cNvSpPr/>
          <p:nvPr/>
        </p:nvSpPr>
        <p:spPr>
          <a:xfrm>
            <a:off x="2051720" y="4221088"/>
            <a:ext cx="1872208" cy="216024"/>
          </a:xfrm>
          <a:prstGeom prst="fram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6" name="5 Llamada con línea 1 (borde y barra de énfasis)"/>
          <p:cNvSpPr/>
          <p:nvPr/>
        </p:nvSpPr>
        <p:spPr>
          <a:xfrm>
            <a:off x="4210050" y="3284984"/>
            <a:ext cx="2520280" cy="216024"/>
          </a:xfrm>
          <a:prstGeom prst="accentBorderCallout1">
            <a:avLst>
              <a:gd name="adj1" fmla="val 23159"/>
              <a:gd name="adj2" fmla="val -2513"/>
              <a:gd name="adj3" fmla="val 442440"/>
              <a:gd name="adj4" fmla="val -51926"/>
            </a:avLst>
          </a:prstGeom>
          <a:solidFill>
            <a:srgbClr val="990099"/>
          </a:solidFill>
          <a:ln w="190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Arial Narrow" pitchFamily="34" charset="0"/>
              </a:rPr>
              <a:t>Capture CURP a 18 elementos</a:t>
            </a:r>
            <a:endParaRPr lang="es-MX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7 Marco"/>
          <p:cNvSpPr/>
          <p:nvPr/>
        </p:nvSpPr>
        <p:spPr>
          <a:xfrm>
            <a:off x="6876256" y="5373216"/>
            <a:ext cx="1584176" cy="216024"/>
          </a:xfrm>
          <a:prstGeom prst="fram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4301108" y="5427222"/>
            <a:ext cx="2446362" cy="10801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9525">
                <a:solidFill>
                  <a:schemeClr val="tx1"/>
                </a:solidFill>
                <a:prstDash val="lgDash"/>
              </a:ln>
            </a:endParaRPr>
          </a:p>
        </p:txBody>
      </p:sp>
      <p:sp>
        <p:nvSpPr>
          <p:cNvPr id="10" name="9 Llamada con línea 1 (borde y barra de énfasis)"/>
          <p:cNvSpPr/>
          <p:nvPr/>
        </p:nvSpPr>
        <p:spPr>
          <a:xfrm>
            <a:off x="4297263" y="4012865"/>
            <a:ext cx="2520280" cy="216024"/>
          </a:xfrm>
          <a:prstGeom prst="accentBorderCallout1">
            <a:avLst>
              <a:gd name="adj1" fmla="val 54023"/>
              <a:gd name="adj2" fmla="val 102552"/>
              <a:gd name="adj3" fmla="val 626174"/>
              <a:gd name="adj4" fmla="val 133135"/>
            </a:avLst>
          </a:prstGeom>
          <a:solidFill>
            <a:srgbClr val="990099"/>
          </a:solidFill>
          <a:ln w="190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Arial Narrow" pitchFamily="34" charset="0"/>
              </a:rPr>
              <a:t>Ingrese los caracteres de seguridad</a:t>
            </a:r>
            <a:endParaRPr lang="es-MX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10 Marco"/>
          <p:cNvSpPr/>
          <p:nvPr/>
        </p:nvSpPr>
        <p:spPr>
          <a:xfrm>
            <a:off x="6876255" y="5935910"/>
            <a:ext cx="864097" cy="432048"/>
          </a:xfrm>
          <a:prstGeom prst="frame">
            <a:avLst>
              <a:gd name="adj1" fmla="val 16909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2" name="11 Llamada con línea 1 (borde y barra de énfasis)"/>
          <p:cNvSpPr/>
          <p:nvPr/>
        </p:nvSpPr>
        <p:spPr>
          <a:xfrm>
            <a:off x="3635896" y="6043922"/>
            <a:ext cx="1866566" cy="216024"/>
          </a:xfrm>
          <a:prstGeom prst="accentBorderCallout1">
            <a:avLst>
              <a:gd name="adj1" fmla="val 51577"/>
              <a:gd name="adj2" fmla="val 103250"/>
              <a:gd name="adj3" fmla="val 52489"/>
              <a:gd name="adj4" fmla="val 173435"/>
            </a:avLst>
          </a:prstGeom>
          <a:solidFill>
            <a:srgbClr val="990099"/>
          </a:solidFill>
          <a:ln w="190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Arial Narrow" pitchFamily="34" charset="0"/>
              </a:rPr>
              <a:t>Seleccione </a:t>
            </a:r>
            <a:r>
              <a:rPr lang="es-MX" sz="1400" dirty="0" smtClean="0">
                <a:solidFill>
                  <a:srgbClr val="009999"/>
                </a:solidFill>
                <a:latin typeface="Arial Narrow" pitchFamily="34" charset="0"/>
              </a:rPr>
              <a:t>Continuar</a:t>
            </a:r>
            <a:endParaRPr lang="es-MX" sz="1400" dirty="0">
              <a:solidFill>
                <a:srgbClr val="009999"/>
              </a:solidFill>
              <a:latin typeface="Arial Narrow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652855" y="1556791"/>
            <a:ext cx="5832648" cy="432049"/>
          </a:xfrm>
          <a:prstGeom prst="rect">
            <a:avLst/>
          </a:prstGeom>
          <a:solidFill>
            <a:srgbClr val="990099"/>
          </a:solidFill>
          <a:ln w="190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 smtClean="0"/>
              <a:t>Si la CURP ya se encuentra registrada en el padrón de contribuyentes, el sistema mandará el siguiente mensaje</a:t>
            </a:r>
            <a:endParaRPr lang="es-MX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51" y="2311152"/>
            <a:ext cx="8050497" cy="59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652855" y="3248980"/>
            <a:ext cx="5832648" cy="540061"/>
          </a:xfrm>
          <a:prstGeom prst="rect">
            <a:avLst/>
          </a:prstGeom>
          <a:solidFill>
            <a:srgbClr val="990099"/>
          </a:solidFill>
          <a:ln w="190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 smtClean="0"/>
              <a:t>Se debe generar comunicado para su impresión y envío al cliente</a:t>
            </a:r>
            <a:r>
              <a:rPr lang="es-MX" dirty="0"/>
              <a:t>;</a:t>
            </a:r>
            <a:r>
              <a:rPr lang="es-MX" dirty="0" smtClean="0"/>
              <a:t> utilizando el RFC obtenido para la generación del CFDI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1097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75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75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75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75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75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75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75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1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CEA0-CBEE-4B36-9059-F8FFBD1EC9C5}" type="slidenum">
              <a:rPr lang="es-MX" smtClean="0"/>
              <a:pPr/>
              <a:t>8</a:t>
            </a:fld>
            <a:endParaRPr lang="es-MX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4" t="10584" r="14278" b="22268"/>
          <a:stretch/>
        </p:blipFill>
        <p:spPr bwMode="auto">
          <a:xfrm>
            <a:off x="179512" y="1340768"/>
            <a:ext cx="878497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851920" y="2204863"/>
            <a:ext cx="3024336" cy="307777"/>
          </a:xfrm>
          <a:prstGeom prst="rect">
            <a:avLst/>
          </a:prstGeom>
          <a:solidFill>
            <a:srgbClr val="990099"/>
          </a:solidFill>
          <a:ln w="190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El sistema muestra los datos de la CURP</a:t>
            </a:r>
          </a:p>
        </p:txBody>
      </p:sp>
      <p:sp>
        <p:nvSpPr>
          <p:cNvPr id="9" name="8 Marco"/>
          <p:cNvSpPr/>
          <p:nvPr/>
        </p:nvSpPr>
        <p:spPr>
          <a:xfrm>
            <a:off x="1979712" y="2924944"/>
            <a:ext cx="6768752" cy="1440160"/>
          </a:xfrm>
          <a:prstGeom prst="frame">
            <a:avLst>
              <a:gd name="adj1" fmla="val 2646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0" name="9 Marco"/>
          <p:cNvSpPr/>
          <p:nvPr/>
        </p:nvSpPr>
        <p:spPr>
          <a:xfrm>
            <a:off x="6876256" y="5847158"/>
            <a:ext cx="864097" cy="432048"/>
          </a:xfrm>
          <a:prstGeom prst="frame">
            <a:avLst>
              <a:gd name="adj1" fmla="val 16909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1" name="10 Marco"/>
          <p:cNvSpPr/>
          <p:nvPr/>
        </p:nvSpPr>
        <p:spPr>
          <a:xfrm>
            <a:off x="7812360" y="5847158"/>
            <a:ext cx="864097" cy="432048"/>
          </a:xfrm>
          <a:prstGeom prst="frame">
            <a:avLst>
              <a:gd name="adj1" fmla="val 20052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2" name="11 Llamada con línea 1 (borde y barra de énfasis)"/>
          <p:cNvSpPr/>
          <p:nvPr/>
        </p:nvSpPr>
        <p:spPr>
          <a:xfrm>
            <a:off x="2924543" y="5765983"/>
            <a:ext cx="2808312" cy="513223"/>
          </a:xfrm>
          <a:prstGeom prst="accentBorderCallout1">
            <a:avLst>
              <a:gd name="adj1" fmla="val 51577"/>
              <a:gd name="adj2" fmla="val 103250"/>
              <a:gd name="adj3" fmla="val 51705"/>
              <a:gd name="adj4" fmla="val 141238"/>
            </a:avLst>
          </a:prstGeom>
          <a:solidFill>
            <a:srgbClr val="990099"/>
          </a:solidFill>
          <a:ln w="190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bg1"/>
                </a:solidFill>
                <a:latin typeface="Arial Narrow" pitchFamily="34" charset="0"/>
              </a:rPr>
              <a:t>Para confirmar los datos de la CURP, seleccione </a:t>
            </a:r>
            <a:r>
              <a:rPr lang="es-MX" sz="1400" dirty="0" smtClean="0">
                <a:solidFill>
                  <a:srgbClr val="009999"/>
                </a:solidFill>
                <a:latin typeface="Arial Narrow" pitchFamily="34" charset="0"/>
              </a:rPr>
              <a:t>Continuar</a:t>
            </a:r>
            <a:endParaRPr lang="es-MX" sz="1400" dirty="0">
              <a:solidFill>
                <a:srgbClr val="009999"/>
              </a:solidFill>
              <a:latin typeface="Arial Narrow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851920" y="4059070"/>
            <a:ext cx="4680521" cy="612068"/>
          </a:xfrm>
          <a:prstGeom prst="rect">
            <a:avLst/>
          </a:prstGeom>
          <a:solidFill>
            <a:srgbClr val="990099"/>
          </a:solidFill>
          <a:ln w="190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En </a:t>
            </a:r>
            <a:r>
              <a:rPr lang="es-MX" dirty="0" smtClean="0"/>
              <a:t>caso de que los datos de la CURP no coincida con los del cliente, seleccione </a:t>
            </a:r>
            <a:r>
              <a:rPr lang="es-MX" dirty="0" smtClean="0">
                <a:solidFill>
                  <a:srgbClr val="009999"/>
                </a:solidFill>
              </a:rPr>
              <a:t>Cancelar</a:t>
            </a:r>
            <a:r>
              <a:rPr lang="es-MX" dirty="0" smtClean="0">
                <a:solidFill>
                  <a:srgbClr val="00CCFF"/>
                </a:solidFill>
              </a:rPr>
              <a:t> </a:t>
            </a:r>
            <a:r>
              <a:rPr lang="es-MX" dirty="0"/>
              <a:t>y verifique los 18 </a:t>
            </a:r>
            <a:r>
              <a:rPr lang="es-MX" dirty="0" smtClean="0"/>
              <a:t>elementos </a:t>
            </a:r>
            <a:r>
              <a:rPr lang="es-MX" dirty="0"/>
              <a:t>ingresados</a:t>
            </a:r>
          </a:p>
        </p:txBody>
      </p:sp>
    </p:spTree>
    <p:extLst>
      <p:ext uri="{BB962C8B-B14F-4D97-AF65-F5344CB8AC3E}">
        <p14:creationId xmlns:p14="http://schemas.microsoft.com/office/powerpoint/2010/main" val="105135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25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CEA0-CBEE-4B36-9059-F8FFBD1EC9C5}" type="slidenum">
              <a:rPr lang="es-MX" smtClean="0"/>
              <a:pPr/>
              <a:t>9</a:t>
            </a:fld>
            <a:endParaRPr lang="es-MX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1" r="12837"/>
          <a:stretch/>
        </p:blipFill>
        <p:spPr bwMode="auto">
          <a:xfrm>
            <a:off x="107504" y="1280897"/>
            <a:ext cx="8928992" cy="510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076056" y="3057922"/>
            <a:ext cx="3024336" cy="307777"/>
          </a:xfrm>
          <a:prstGeom prst="rect">
            <a:avLst/>
          </a:prstGeom>
          <a:solidFill>
            <a:srgbClr val="990099"/>
          </a:solidFill>
          <a:ln w="190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 smtClean="0"/>
              <a:t>Ingrese información del domicilio fiscal</a:t>
            </a:r>
            <a:endParaRPr lang="es-MX" dirty="0"/>
          </a:p>
        </p:txBody>
      </p:sp>
      <p:sp>
        <p:nvSpPr>
          <p:cNvPr id="8" name="7 Marco"/>
          <p:cNvSpPr/>
          <p:nvPr/>
        </p:nvSpPr>
        <p:spPr>
          <a:xfrm>
            <a:off x="5940152" y="6021288"/>
            <a:ext cx="792088" cy="257918"/>
          </a:xfrm>
          <a:prstGeom prst="frame">
            <a:avLst>
              <a:gd name="adj1" fmla="val 18844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" name="8 Llamada con línea 1 (borde y barra de énfasis)"/>
          <p:cNvSpPr/>
          <p:nvPr/>
        </p:nvSpPr>
        <p:spPr>
          <a:xfrm>
            <a:off x="2627784" y="5908690"/>
            <a:ext cx="2304256" cy="513223"/>
          </a:xfrm>
          <a:prstGeom prst="accentBorderCallout1">
            <a:avLst>
              <a:gd name="adj1" fmla="val 51577"/>
              <a:gd name="adj2" fmla="val 103250"/>
              <a:gd name="adj3" fmla="val 51705"/>
              <a:gd name="adj4" fmla="val 144321"/>
            </a:avLst>
          </a:prstGeom>
          <a:solidFill>
            <a:srgbClr val="990099"/>
          </a:solidFill>
          <a:ln w="190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bg1"/>
                </a:solidFill>
                <a:latin typeface="Arial Narrow" pitchFamily="34" charset="0"/>
              </a:rPr>
              <a:t>Verificar el ingreso del domicilio y seleccione </a:t>
            </a:r>
            <a:r>
              <a:rPr lang="es-MX" sz="1400" dirty="0" smtClean="0">
                <a:solidFill>
                  <a:srgbClr val="009999"/>
                </a:solidFill>
                <a:latin typeface="Arial Narrow" pitchFamily="34" charset="0"/>
              </a:rPr>
              <a:t>Continuar</a:t>
            </a:r>
            <a:endParaRPr lang="es-MX" sz="1400" dirty="0">
              <a:solidFill>
                <a:srgbClr val="009999"/>
              </a:solidFill>
              <a:latin typeface="Arial Narrow" pitchFamily="34" charset="0"/>
            </a:endParaRPr>
          </a:p>
        </p:txBody>
      </p:sp>
      <p:sp>
        <p:nvSpPr>
          <p:cNvPr id="10" name="9 Llamada rectangular"/>
          <p:cNvSpPr/>
          <p:nvPr/>
        </p:nvSpPr>
        <p:spPr>
          <a:xfrm>
            <a:off x="207765" y="4077072"/>
            <a:ext cx="3168352" cy="432048"/>
          </a:xfrm>
          <a:prstGeom prst="wedgeRectCallout">
            <a:avLst>
              <a:gd name="adj1" fmla="val -731"/>
              <a:gd name="adj2" fmla="val 154230"/>
            </a:avLst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Arial Narrow" pitchFamily="34" charset="0"/>
              </a:rPr>
              <a:t>En la opción Tipo de Inmueble, se debe ingresar  </a:t>
            </a:r>
            <a:r>
              <a:rPr lang="es-MX" sz="1400" dirty="0">
                <a:solidFill>
                  <a:srgbClr val="009999"/>
                </a:solidFill>
                <a:latin typeface="Arial Narrow" pitchFamily="34" charset="0"/>
              </a:rPr>
              <a:t>Casa Habitación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376117" y="5115458"/>
            <a:ext cx="4680521" cy="612068"/>
          </a:xfrm>
          <a:prstGeom prst="rect">
            <a:avLst/>
          </a:prstGeom>
          <a:solidFill>
            <a:srgbClr val="990099"/>
          </a:solidFill>
          <a:ln w="190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/>
              <a:t>En </a:t>
            </a:r>
            <a:r>
              <a:rPr lang="es-MX" dirty="0" smtClean="0"/>
              <a:t>caso de que los datos del domicilio fiscal estén mal ingresados, seleccione </a:t>
            </a:r>
            <a:r>
              <a:rPr lang="es-MX" dirty="0" smtClean="0">
                <a:solidFill>
                  <a:srgbClr val="009999"/>
                </a:solidFill>
              </a:rPr>
              <a:t>Limpiar Formulario</a:t>
            </a:r>
            <a:r>
              <a:rPr lang="es-MX" dirty="0" smtClean="0">
                <a:solidFill>
                  <a:srgbClr val="00CCFF"/>
                </a:solidFill>
              </a:rPr>
              <a:t> </a:t>
            </a:r>
            <a:r>
              <a:rPr lang="es-MX" dirty="0" smtClean="0"/>
              <a:t>e ingrese correctamente los datos.</a:t>
            </a:r>
            <a:endParaRPr lang="es-MX" dirty="0"/>
          </a:p>
        </p:txBody>
      </p:sp>
      <p:sp>
        <p:nvSpPr>
          <p:cNvPr id="13" name="12 Marco"/>
          <p:cNvSpPr/>
          <p:nvPr/>
        </p:nvSpPr>
        <p:spPr>
          <a:xfrm>
            <a:off x="6697141" y="6021288"/>
            <a:ext cx="1187227" cy="257918"/>
          </a:xfrm>
          <a:prstGeom prst="frame">
            <a:avLst>
              <a:gd name="adj1" fmla="val 20108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75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75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398</Words>
  <Application>Microsoft Office PowerPoint</Application>
  <PresentationFormat>Presentación en pantalla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3_Diseño personalizado</vt:lpstr>
      <vt:lpstr>Diseño personalizado</vt:lpstr>
      <vt:lpstr>1_Diseño personalizado</vt:lpstr>
      <vt:lpstr>2_Diseño personalizado</vt:lpstr>
      <vt:lpstr>4_Diseño personalizado</vt:lpstr>
      <vt:lpstr>5_Diseño personalizado</vt:lpstr>
      <vt:lpstr>6_Diseño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Mariana Fernandez Gonzalez</dc:creator>
  <cp:lastModifiedBy>Juana Cervantes [control de procesos]</cp:lastModifiedBy>
  <cp:revision>173</cp:revision>
  <cp:lastPrinted>2014-04-21T16:34:06Z</cp:lastPrinted>
  <dcterms:created xsi:type="dcterms:W3CDTF">2014-04-14T16:44:12Z</dcterms:created>
  <dcterms:modified xsi:type="dcterms:W3CDTF">2014-11-10T21:49:04Z</dcterms:modified>
</cp:coreProperties>
</file>